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283" r:id="rId3"/>
    <p:sldId id="284" r:id="rId4"/>
    <p:sldId id="285" r:id="rId5"/>
    <p:sldId id="282" r:id="rId6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Vilim Sergey" initials="VS" lastIdx="1" clrIdx="0">
    <p:extLst>
      <p:ext uri="{19B8F6BF-5375-455C-9EA6-DF929625EA0E}">
        <p15:presenceInfo xmlns:p15="http://schemas.microsoft.com/office/powerpoint/2012/main" userId="S::Svilim@progressfood.ru::0772bb06-b279-4ea2-b778-e8bf13d919d0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F250A"/>
    <a:srgbClr val="C84029"/>
    <a:srgbClr val="333333"/>
    <a:srgbClr val="EA6953"/>
    <a:srgbClr val="63C4E4"/>
    <a:srgbClr val="7FA31F"/>
    <a:srgbClr val="1A3D94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9B71CFC-C41A-4B29-8B25-6D98D6B101B4}" v="7" dt="2024-10-15T07:51:33.58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594" y="96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5F77748-46EC-4AE9-9104-AFFFAC2F4F71}" type="datetimeFigureOut">
              <a:rPr lang="ru-RU" smtClean="0"/>
              <a:t>29.06.2026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B285A6E-90D3-454F-927C-F3C6A79B43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449350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2B12785-F239-4E63-990D-1FF2CD2F6CB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5F5E38CD-C4A1-44CF-A260-141E61B4CB2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7FE950C0-7E42-4D04-B16B-7E528E24FA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C4412-37AB-4487-ACC0-8F1AF395FE70}" type="datetimeFigureOut">
              <a:rPr lang="ru-RU" smtClean="0"/>
              <a:t>29.06.2026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8064702-E3F2-4A88-9D35-CE092DA9CD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3E4566A-C64F-4F28-AEE1-0D84F73E2B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4B5457-1A24-4DFB-A3D1-31264B40783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165264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A4D98C2-56FE-47EC-9F34-7C0A4CBEC8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7A4ACBB6-72C7-4D93-9363-C5C6764F086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F6C85E5-90E8-422B-A460-EE20930227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C4412-37AB-4487-ACC0-8F1AF395FE70}" type="datetimeFigureOut">
              <a:rPr lang="ru-RU" smtClean="0"/>
              <a:t>29.06.2026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E95FF4DF-F701-4CF4-AF2E-CA9CF4931C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3610B93-9DB3-45B0-959A-5D88AD0D29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4B5457-1A24-4DFB-A3D1-31264B40783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518577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D3FF88A0-88DE-4AF9-A84B-48BF3B2ED87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9CFC6ED6-86A8-4BCC-A187-7C394CE6312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D9AE09D6-94F6-4ADB-88FB-83F7CA544E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C4412-37AB-4487-ACC0-8F1AF395FE70}" type="datetimeFigureOut">
              <a:rPr lang="ru-RU" smtClean="0"/>
              <a:t>29.06.2026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9FF185A-E212-44C4-8E06-2434A3C940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654AF78-30E7-4514-827A-FA8D7C5446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4B5457-1A24-4DFB-A3D1-31264B40783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308386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D29625D-D6DB-435D-A8FC-F8C5F5C18F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67E8DF2-BA8E-4147-BE18-5D9731910ED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AE45985-767F-4A7E-AA2A-B8A789CB1B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C4412-37AB-4487-ACC0-8F1AF395FE70}" type="datetimeFigureOut">
              <a:rPr lang="ru-RU" smtClean="0"/>
              <a:t>29.06.2026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3F8E7BB-377E-4607-8153-55095423B1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CA78740-73DA-446E-8869-9CFF8E4C1D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4B5457-1A24-4DFB-A3D1-31264B40783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430908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C1CC6CD-DDF8-4A79-AA7E-2337E34F2E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D078BF99-0590-4B73-9752-BB24E913CA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B13090E6-C642-42F4-9522-E1FCD9E617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C4412-37AB-4487-ACC0-8F1AF395FE70}" type="datetimeFigureOut">
              <a:rPr lang="ru-RU" smtClean="0"/>
              <a:t>29.06.2026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915D550C-7C33-489A-933F-5B84635983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CEA85031-1444-4031-8B65-068363F9BB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4B5457-1A24-4DFB-A3D1-31264B40783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658171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9EF523C-4213-4C03-9DAD-3B1B07644D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5463B04-5143-428B-B644-C588D9D9D49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EC40E7B2-93EA-48EF-8845-BA9235F138F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27C90E59-5A40-4B7C-A9F2-69917F1630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C4412-37AB-4487-ACC0-8F1AF395FE70}" type="datetimeFigureOut">
              <a:rPr lang="ru-RU" smtClean="0"/>
              <a:t>29.06.2026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E491819F-487C-4B89-81C3-07839D025A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42E22A18-8BB4-4795-9558-DD47D468BC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4B5457-1A24-4DFB-A3D1-31264B40783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272258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11DD6CC-A8DB-4EA2-857D-290EF73A2C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6A1E7507-D100-4FEC-B951-95F00E92F5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83057D57-B723-4148-9DB3-8B3585D4EDA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8FAA8339-2C96-4B5B-9338-8A435397289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A8C42AA9-F47B-47AD-95C3-4A98DE26017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0299326F-1066-4FC4-9E72-CACE58D685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C4412-37AB-4487-ACC0-8F1AF395FE70}" type="datetimeFigureOut">
              <a:rPr lang="ru-RU" smtClean="0"/>
              <a:t>29.06.2026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8028471C-023F-4B2D-AFF3-13037E723F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4B38BC70-9AE4-4B6B-9D62-9163777C5F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4B5457-1A24-4DFB-A3D1-31264B40783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632080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3F22CBC-78A7-4126-A7BB-3EF61A7405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6F7D262C-6BD7-434D-86F7-9FFD9049BC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C4412-37AB-4487-ACC0-8F1AF395FE70}" type="datetimeFigureOut">
              <a:rPr lang="ru-RU" smtClean="0"/>
              <a:t>29.06.2026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9E0907F8-8F8B-4A1E-A7DF-22CC3BAC4E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D96B2FB1-1D8C-4947-90D6-8303E8C21F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4B5457-1A24-4DFB-A3D1-31264B40783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386329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C7E09AF1-4D9F-4692-9112-BEB1D499BA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C4412-37AB-4487-ACC0-8F1AF395FE70}" type="datetimeFigureOut">
              <a:rPr lang="ru-RU" smtClean="0"/>
              <a:t>29.06.2026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A1B3185E-C99A-43EC-9DE5-6FE411EE33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F9C95806-3D27-4BF5-9B41-D284E19642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4B5457-1A24-4DFB-A3D1-31264B40783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798669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B0A9E65-AEB7-4BD9-85EE-2482992577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05B6CE1-5F83-40DD-98FD-2C4E6E6570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0ED1CE5C-78AA-4CD6-B71B-57F6033A74C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E455BC1B-B3A7-4A56-A545-4EDC6EB160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C4412-37AB-4487-ACC0-8F1AF395FE70}" type="datetimeFigureOut">
              <a:rPr lang="ru-RU" smtClean="0"/>
              <a:t>29.06.2026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D21B3522-339A-4184-A44E-9E5247B4B4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23D7CA39-512A-41BB-981E-82F7A0B214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4B5457-1A24-4DFB-A3D1-31264B40783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63512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B363F3A-7653-4F42-BF2D-974B776DB0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86BCE90E-B772-4C0F-B4E3-21FF6FFAAA5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44DB6E73-960E-49CB-861E-FB6B08811D8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4EDB951F-9EC1-4732-B481-956DAFFF37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C4412-37AB-4487-ACC0-8F1AF395FE70}" type="datetimeFigureOut">
              <a:rPr lang="ru-RU" smtClean="0"/>
              <a:t>29.06.2026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0F9D5B26-CB96-4377-8F82-22B4CB1623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7FBC983C-9296-4EDE-A5CF-62021B1116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4B5457-1A24-4DFB-A3D1-31264B40783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53552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74DDD97-5AEB-49C7-BA52-B1D530959A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F614AC89-1F68-4211-A0D2-4238B49BEA7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0118B514-DCE1-4A6B-8AF8-81AC270D685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DC4412-37AB-4487-ACC0-8F1AF395FE70}" type="datetimeFigureOut">
              <a:rPr lang="ru-RU" smtClean="0"/>
              <a:t>29.06.2026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5C00C08A-1316-46AC-8A5F-5A4955E8FE6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2404930-2861-49CA-B764-46740E368C6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4B5457-1A24-4DFB-A3D1-31264B40783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715162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mailto:Oaleksandrova@progressfood.com" TargetMode="External"/><Relationship Id="rId3" Type="http://schemas.openxmlformats.org/officeDocument/2006/relationships/hyperlink" Target="mailto:salesworks@progressfood.com" TargetMode="External"/><Relationship Id="rId7" Type="http://schemas.openxmlformats.org/officeDocument/2006/relationships/hyperlink" Target="mailto:Karakotovaatarasova@progressfood.com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hyperlink" Target="mailto:Svilim@progressfood.com" TargetMode="External"/><Relationship Id="rId5" Type="http://schemas.openxmlformats.org/officeDocument/2006/relationships/hyperlink" Target="mailto:ASlabouz@progressfood.com" TargetMode="External"/><Relationship Id="rId4" Type="http://schemas.openxmlformats.org/officeDocument/2006/relationships/hyperlink" Target="mailto:ESheremetev@progressfood.com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39A7E08F-7EAF-4FC4-93ED-A2E930ECF56C}"/>
              </a:ext>
            </a:extLst>
          </p:cNvPr>
          <p:cNvSpPr/>
          <p:nvPr/>
        </p:nvSpPr>
        <p:spPr>
          <a:xfrm>
            <a:off x="-1809" y="-27206"/>
            <a:ext cx="12192000" cy="154674"/>
          </a:xfrm>
          <a:prstGeom prst="rect">
            <a:avLst/>
          </a:prstGeom>
          <a:solidFill>
            <a:srgbClr val="63C4E4"/>
          </a:solidFill>
          <a:ln>
            <a:solidFill>
              <a:srgbClr val="71B8B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id="{5C4356AC-B6D5-4A54-A998-1F2DBCA964CE}"/>
              </a:ext>
            </a:extLst>
          </p:cNvPr>
          <p:cNvGrpSpPr/>
          <p:nvPr/>
        </p:nvGrpSpPr>
        <p:grpSpPr>
          <a:xfrm>
            <a:off x="-10011" y="145615"/>
            <a:ext cx="12231072" cy="6745947"/>
            <a:chOff x="-26371" y="-402297"/>
            <a:chExt cx="12231072" cy="6745947"/>
          </a:xfrm>
        </p:grpSpPr>
        <p:pic>
          <p:nvPicPr>
            <p:cNvPr id="10" name="Рисунок 9">
              <a:extLst>
                <a:ext uri="{FF2B5EF4-FFF2-40B4-BE49-F238E27FC236}">
                  <a16:creationId xmlns:a16="http://schemas.microsoft.com/office/drawing/2014/main" id="{4522D87A-E4DC-4541-AD24-BCDF8FB3067B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23294"/>
            <a:stretch/>
          </p:blipFill>
          <p:spPr>
            <a:xfrm>
              <a:off x="-26371" y="-402297"/>
              <a:ext cx="12221061" cy="4567784"/>
            </a:xfrm>
            <a:prstGeom prst="rect">
              <a:avLst/>
            </a:prstGeom>
          </p:spPr>
        </p:pic>
        <p:grpSp>
          <p:nvGrpSpPr>
            <p:cNvPr id="6" name="Группа 5">
              <a:extLst>
                <a:ext uri="{FF2B5EF4-FFF2-40B4-BE49-F238E27FC236}">
                  <a16:creationId xmlns:a16="http://schemas.microsoft.com/office/drawing/2014/main" id="{65611371-DD50-41F6-8307-FEA6504FDC69}"/>
                </a:ext>
              </a:extLst>
            </p:cNvPr>
            <p:cNvGrpSpPr/>
            <p:nvPr/>
          </p:nvGrpSpPr>
          <p:grpSpPr>
            <a:xfrm>
              <a:off x="10563225" y="-27205"/>
              <a:ext cx="1641476" cy="960656"/>
              <a:chOff x="22712219" y="-54766"/>
              <a:chExt cx="1665412" cy="756520"/>
            </a:xfrm>
          </p:grpSpPr>
          <p:pic>
            <p:nvPicPr>
              <p:cNvPr id="7" name="Рисунок 6">
                <a:extLst>
                  <a:ext uri="{FF2B5EF4-FFF2-40B4-BE49-F238E27FC236}">
                    <a16:creationId xmlns:a16="http://schemas.microsoft.com/office/drawing/2014/main" id="{40E6B2F8-5878-42CE-A3EA-90386683FA2E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 rot="10800000" flipV="1">
                <a:off x="22712219" y="-54766"/>
                <a:ext cx="1665412" cy="756520"/>
              </a:xfrm>
              <a:prstGeom prst="rect">
                <a:avLst/>
              </a:prstGeom>
            </p:spPr>
          </p:pic>
          <p:pic>
            <p:nvPicPr>
              <p:cNvPr id="8" name="Рисунок 7">
                <a:extLst>
                  <a:ext uri="{FF2B5EF4-FFF2-40B4-BE49-F238E27FC236}">
                    <a16:creationId xmlns:a16="http://schemas.microsoft.com/office/drawing/2014/main" id="{AF1A2ED2-34DF-4A85-AC0C-6EC3317E1932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3147094" y="-11423"/>
                <a:ext cx="1111742" cy="246545"/>
              </a:xfrm>
              <a:prstGeom prst="rect">
                <a:avLst/>
              </a:prstGeom>
            </p:spPr>
          </p:pic>
        </p:grpSp>
        <p:sp>
          <p:nvSpPr>
            <p:cNvPr id="9" name="Прямоугольник 8">
              <a:extLst>
                <a:ext uri="{FF2B5EF4-FFF2-40B4-BE49-F238E27FC236}">
                  <a16:creationId xmlns:a16="http://schemas.microsoft.com/office/drawing/2014/main" id="{1ECC5D4D-C551-4CB0-9734-53B99D484F25}"/>
                </a:ext>
              </a:extLst>
            </p:cNvPr>
            <p:cNvSpPr/>
            <p:nvPr/>
          </p:nvSpPr>
          <p:spPr>
            <a:xfrm>
              <a:off x="-16360" y="4170474"/>
              <a:ext cx="12192000" cy="2173176"/>
            </a:xfrm>
            <a:prstGeom prst="rect">
              <a:avLst/>
            </a:prstGeom>
            <a:solidFill>
              <a:srgbClr val="63C4E4"/>
            </a:solidFill>
            <a:ln>
              <a:solidFill>
                <a:srgbClr val="71B8B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>
                <a:solidFill>
                  <a:srgbClr val="333333"/>
                </a:solidFill>
              </a:endParaRPr>
            </a:p>
          </p:txBody>
        </p:sp>
      </p:grpSp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id="{88BACBF4-6AAA-4F18-A883-B5045B5A6857}"/>
              </a:ext>
            </a:extLst>
          </p:cNvPr>
          <p:cNvSpPr/>
          <p:nvPr/>
        </p:nvSpPr>
        <p:spPr>
          <a:xfrm>
            <a:off x="0" y="5136964"/>
            <a:ext cx="121920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РЕАНИМИРОВАНИЕ ТОРГОВЫХ ТОЧЕК В </a:t>
            </a:r>
            <a:r>
              <a:rPr lang="en-US" sz="3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SALESWORKS</a:t>
            </a:r>
            <a:endParaRPr lang="ru-RU" sz="36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03018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8A3E79A-8621-77DF-CC66-A8F6F0D7C3D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рямоугольник 12">
            <a:extLst>
              <a:ext uri="{FF2B5EF4-FFF2-40B4-BE49-F238E27FC236}">
                <a16:creationId xmlns:a16="http://schemas.microsoft.com/office/drawing/2014/main" id="{EA3D48E5-3B02-F32B-7150-8200848B350F}"/>
              </a:ext>
            </a:extLst>
          </p:cNvPr>
          <p:cNvSpPr/>
          <p:nvPr/>
        </p:nvSpPr>
        <p:spPr>
          <a:xfrm>
            <a:off x="-1809" y="-27206"/>
            <a:ext cx="12192000" cy="154674"/>
          </a:xfrm>
          <a:prstGeom prst="rect">
            <a:avLst/>
          </a:prstGeom>
          <a:solidFill>
            <a:srgbClr val="63C4E4"/>
          </a:solidFill>
          <a:ln>
            <a:solidFill>
              <a:srgbClr val="71B8B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pic>
        <p:nvPicPr>
          <p:cNvPr id="14" name="Рисунок 13">
            <a:extLst>
              <a:ext uri="{FF2B5EF4-FFF2-40B4-BE49-F238E27FC236}">
                <a16:creationId xmlns:a16="http://schemas.microsoft.com/office/drawing/2014/main" id="{3CBD48F3-D6CA-1BEF-FF34-730C0EFCB7B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86030" y="204914"/>
            <a:ext cx="932494" cy="216510"/>
          </a:xfrm>
          <a:prstGeom prst="rect">
            <a:avLst/>
          </a:prstGeom>
        </p:spPr>
      </p:pic>
      <p:sp>
        <p:nvSpPr>
          <p:cNvPr id="18" name="Прямоугольник 17">
            <a:extLst>
              <a:ext uri="{FF2B5EF4-FFF2-40B4-BE49-F238E27FC236}">
                <a16:creationId xmlns:a16="http://schemas.microsoft.com/office/drawing/2014/main" id="{E9212E3E-B2F3-22E5-0728-D17EB16EEF07}"/>
              </a:ext>
            </a:extLst>
          </p:cNvPr>
          <p:cNvSpPr/>
          <p:nvPr/>
        </p:nvSpPr>
        <p:spPr>
          <a:xfrm>
            <a:off x="-12705" y="6697412"/>
            <a:ext cx="12192000" cy="154674"/>
          </a:xfrm>
          <a:prstGeom prst="rect">
            <a:avLst/>
          </a:prstGeom>
          <a:solidFill>
            <a:srgbClr val="63C4E4"/>
          </a:solidFill>
          <a:ln>
            <a:solidFill>
              <a:srgbClr val="71B8B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2" name="Прямоугольник 21">
            <a:extLst>
              <a:ext uri="{FF2B5EF4-FFF2-40B4-BE49-F238E27FC236}">
                <a16:creationId xmlns:a16="http://schemas.microsoft.com/office/drawing/2014/main" id="{8CD064FA-BE14-2154-C0C2-EB04C95BA864}"/>
              </a:ext>
            </a:extLst>
          </p:cNvPr>
          <p:cNvSpPr/>
          <p:nvPr/>
        </p:nvSpPr>
        <p:spPr>
          <a:xfrm>
            <a:off x="119283" y="498870"/>
            <a:ext cx="11928024" cy="461665"/>
          </a:xfrm>
          <a:prstGeom prst="rect">
            <a:avLst/>
          </a:prstGeom>
          <a:ln w="28575"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anchor="ctr">
            <a:spAutoFit/>
          </a:bodyPr>
          <a:lstStyle/>
          <a:p>
            <a:r>
              <a:rPr lang="ru-RU" sz="2400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СМЕНА СТАТУСА ТТ В </a:t>
            </a:r>
            <a:r>
              <a:rPr lang="en-US" sz="2400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SALESWORKS</a:t>
            </a:r>
            <a:endParaRPr lang="ru-RU" sz="2400" dirty="0"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anose="020B0A04020102020204" pitchFamily="34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7F2AD13E-9828-4F47-4D91-BB5E4E65EABB}"/>
              </a:ext>
            </a:extLst>
          </p:cNvPr>
          <p:cNvSpPr txBox="1"/>
          <p:nvPr/>
        </p:nvSpPr>
        <p:spPr>
          <a:xfrm>
            <a:off x="130179" y="1985512"/>
            <a:ext cx="11928024" cy="38521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b="1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1 УСЛОВИЕ.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Если код </a:t>
            </a:r>
            <a:r>
              <a:rPr lang="en-US" kern="100" dirty="0" err="1">
                <a:latin typeface="Calibri" panose="020F0502020204030204" pitchFamily="34" charset="0"/>
                <a:cs typeface="Times New Roman" panose="02020603050405020304" pitchFamily="18" charset="0"/>
              </a:rPr>
              <a:t>SalesWorks</a:t>
            </a:r>
            <a:r>
              <a:rPr lang="en-US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торговой точки</a:t>
            </a:r>
            <a:r>
              <a:rPr lang="ru-RU" dirty="0"/>
              <a:t> относится к Точке Синхронизации дистрибьютора (не </a:t>
            </a:r>
            <a:r>
              <a:rPr lang="ru-RU" dirty="0" err="1"/>
              <a:t>Оффтейк</a:t>
            </a:r>
            <a:r>
              <a:rPr lang="ru-RU" dirty="0"/>
              <a:t>, не Раскрытие РЦ и  не </a:t>
            </a:r>
            <a:r>
              <a:rPr lang="en-US" dirty="0"/>
              <a:t>SAP)</a:t>
            </a:r>
            <a:r>
              <a:rPr lang="ru-RU" dirty="0"/>
              <a:t> и по</a:t>
            </a:r>
            <a:r>
              <a:rPr lang="en-US" dirty="0"/>
              <a:t> </a:t>
            </a:r>
            <a:r>
              <a:rPr lang="ru-RU" dirty="0"/>
              <a:t>этой Точке Синхронизации есть продажи.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br>
              <a:rPr lang="ru-RU" dirty="0"/>
            </a:br>
            <a:r>
              <a:rPr lang="ru-RU" b="1" dirty="0"/>
              <a:t>2 УСЛОВИЕ.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dirty="0"/>
              <a:t>Если статус торговой точки «2-Активная» и нет продаж больше чем 6 месяцев от текущей даты и торговая точка </a:t>
            </a:r>
            <a:r>
              <a:rPr lang="ru-RU" b="1" u="sng" dirty="0"/>
              <a:t>НЕ</a:t>
            </a:r>
            <a:r>
              <a:rPr lang="ru-RU" dirty="0"/>
              <a:t> привязана к </a:t>
            </a:r>
            <a:r>
              <a:rPr lang="ru-RU" dirty="0" err="1"/>
              <a:t>Тех.маршруту</a:t>
            </a:r>
            <a:r>
              <a:rPr lang="ru-RU" dirty="0"/>
              <a:t>*, то такому коду присваивается статус «9-Неактивная».</a:t>
            </a:r>
            <a:br>
              <a:rPr lang="ru-RU" dirty="0"/>
            </a:br>
            <a:endParaRPr lang="ru-RU" dirty="0"/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b="1" dirty="0"/>
              <a:t>3</a:t>
            </a:r>
            <a:r>
              <a:rPr lang="en-US" b="1" dirty="0"/>
              <a:t> </a:t>
            </a:r>
            <a:r>
              <a:rPr lang="ru-RU" b="1" dirty="0"/>
              <a:t>УСЛОВИЕ. 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dirty="0"/>
              <a:t>Если статус торговой точки «9-Неактивная» и дистрибьютор выгрузил документ с продажей по данной торговой точке (до 25 числа текущего месяца), то такому коду присваивается статус «2-Активная».</a:t>
            </a:r>
            <a:endParaRPr lang="ru-RU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Rectangle 4">
            <a:extLst>
              <a:ext uri="{FF2B5EF4-FFF2-40B4-BE49-F238E27FC236}">
                <a16:creationId xmlns:a16="http://schemas.microsoft.com/office/drawing/2014/main" id="{058CF86C-BD7D-7E77-E9AC-84E4E1A6FB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63E652B-B671-E5EC-F896-89C3E593C88B}"/>
              </a:ext>
            </a:extLst>
          </p:cNvPr>
          <p:cNvSpPr txBox="1"/>
          <p:nvPr/>
        </p:nvSpPr>
        <p:spPr>
          <a:xfrm>
            <a:off x="119283" y="1062182"/>
            <a:ext cx="1192802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Смена статуса кодов </a:t>
            </a:r>
            <a:r>
              <a:rPr lang="en-US" kern="100" dirty="0" err="1">
                <a:latin typeface="Calibri" panose="020F0502020204030204" pitchFamily="34" charset="0"/>
                <a:cs typeface="Times New Roman" panose="02020603050405020304" pitchFamily="18" charset="0"/>
              </a:rPr>
              <a:t>SalesWorks</a:t>
            </a:r>
            <a:r>
              <a:rPr lang="en-US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торговых точек происходит автоматически с помощью работы скрипта 25 числа каждого месяца. </a:t>
            </a:r>
          </a:p>
          <a:p>
            <a:r>
              <a:rPr lang="ru-RU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Для смены статуса необходимо соблюдение ряда условий:</a:t>
            </a:r>
            <a:r>
              <a:rPr lang="ru-RU" dirty="0"/>
              <a:t>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CE21A6A-374C-CA76-01F7-E538130C217B}"/>
              </a:ext>
            </a:extLst>
          </p:cNvPr>
          <p:cNvSpPr txBox="1"/>
          <p:nvPr/>
        </p:nvSpPr>
        <p:spPr>
          <a:xfrm>
            <a:off x="119283" y="6283754"/>
            <a:ext cx="119280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*</a:t>
            </a:r>
            <a:r>
              <a:rPr lang="ru-RU" sz="1600" dirty="0"/>
              <a:t>если код торговой точки привязан к </a:t>
            </a:r>
            <a:r>
              <a:rPr lang="ru-RU" sz="1600" dirty="0" err="1"/>
              <a:t>Тех.маршруту</a:t>
            </a:r>
            <a:r>
              <a:rPr lang="ru-RU" sz="1600" dirty="0"/>
              <a:t>, то на такой код работа скрипта не распространяется, статус не меняется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163543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7E9FF03-4AB0-6FE3-5B57-D48192B7D8A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рямоугольник 12">
            <a:extLst>
              <a:ext uri="{FF2B5EF4-FFF2-40B4-BE49-F238E27FC236}">
                <a16:creationId xmlns:a16="http://schemas.microsoft.com/office/drawing/2014/main" id="{1F81E987-9966-EA1B-FAC8-A31D749F60AD}"/>
              </a:ext>
            </a:extLst>
          </p:cNvPr>
          <p:cNvSpPr/>
          <p:nvPr/>
        </p:nvSpPr>
        <p:spPr>
          <a:xfrm>
            <a:off x="-1809" y="-27206"/>
            <a:ext cx="12192000" cy="154674"/>
          </a:xfrm>
          <a:prstGeom prst="rect">
            <a:avLst/>
          </a:prstGeom>
          <a:solidFill>
            <a:srgbClr val="63C4E4"/>
          </a:solidFill>
          <a:ln>
            <a:solidFill>
              <a:srgbClr val="71B8B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pic>
        <p:nvPicPr>
          <p:cNvPr id="14" name="Рисунок 13">
            <a:extLst>
              <a:ext uri="{FF2B5EF4-FFF2-40B4-BE49-F238E27FC236}">
                <a16:creationId xmlns:a16="http://schemas.microsoft.com/office/drawing/2014/main" id="{970BA5E5-4BD0-3CEB-8758-E11816F2911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86030" y="204914"/>
            <a:ext cx="932494" cy="216510"/>
          </a:xfrm>
          <a:prstGeom prst="rect">
            <a:avLst/>
          </a:prstGeom>
        </p:spPr>
      </p:pic>
      <p:sp>
        <p:nvSpPr>
          <p:cNvPr id="18" name="Прямоугольник 17">
            <a:extLst>
              <a:ext uri="{FF2B5EF4-FFF2-40B4-BE49-F238E27FC236}">
                <a16:creationId xmlns:a16="http://schemas.microsoft.com/office/drawing/2014/main" id="{A7A486CD-12AD-576C-DFEA-766BEF77F23C}"/>
              </a:ext>
            </a:extLst>
          </p:cNvPr>
          <p:cNvSpPr/>
          <p:nvPr/>
        </p:nvSpPr>
        <p:spPr>
          <a:xfrm>
            <a:off x="-12705" y="6697412"/>
            <a:ext cx="12192000" cy="154674"/>
          </a:xfrm>
          <a:prstGeom prst="rect">
            <a:avLst/>
          </a:prstGeom>
          <a:solidFill>
            <a:srgbClr val="63C4E4"/>
          </a:solidFill>
          <a:ln>
            <a:solidFill>
              <a:srgbClr val="71B8B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2" name="Прямоугольник 21">
            <a:extLst>
              <a:ext uri="{FF2B5EF4-FFF2-40B4-BE49-F238E27FC236}">
                <a16:creationId xmlns:a16="http://schemas.microsoft.com/office/drawing/2014/main" id="{58670B33-6D05-C011-DFBE-0F9AE6E0C7D0}"/>
              </a:ext>
            </a:extLst>
          </p:cNvPr>
          <p:cNvSpPr/>
          <p:nvPr/>
        </p:nvSpPr>
        <p:spPr>
          <a:xfrm>
            <a:off x="119283" y="498870"/>
            <a:ext cx="11928024" cy="461665"/>
          </a:xfrm>
          <a:prstGeom prst="rect">
            <a:avLst/>
          </a:prstGeom>
          <a:ln w="28575"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anchor="ctr">
            <a:spAutoFit/>
          </a:bodyPr>
          <a:lstStyle/>
          <a:p>
            <a:r>
              <a:rPr lang="ru-RU" sz="2400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РЕАНИМИРОВАНИЕ ТТ В </a:t>
            </a:r>
            <a:r>
              <a:rPr lang="en-US" sz="2400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SALESWORKS</a:t>
            </a:r>
            <a:endParaRPr lang="ru-RU" sz="2400" dirty="0"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anose="020B0A04020102020204" pitchFamily="34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499596D6-233F-7E09-2987-82C8BF00EC58}"/>
              </a:ext>
            </a:extLst>
          </p:cNvPr>
          <p:cNvSpPr txBox="1"/>
          <p:nvPr/>
        </p:nvSpPr>
        <p:spPr>
          <a:xfrm>
            <a:off x="119283" y="1216286"/>
            <a:ext cx="11928024" cy="23589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Реанимирование кода </a:t>
            </a:r>
            <a:r>
              <a:rPr lang="en-US" kern="100" dirty="0" err="1">
                <a:latin typeface="Calibri" panose="020F0502020204030204" pitchFamily="34" charset="0"/>
                <a:cs typeface="Times New Roman" panose="02020603050405020304" pitchFamily="18" charset="0"/>
              </a:rPr>
              <a:t>SalesWorks</a:t>
            </a:r>
            <a:r>
              <a:rPr lang="ru-RU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 (перевод из </a:t>
            </a:r>
            <a:r>
              <a:rPr lang="ru-RU" dirty="0"/>
              <a:t>«9-Неактивная» в статус «2-Активная»</a:t>
            </a:r>
            <a:r>
              <a:rPr lang="ru-RU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) вне графика отработки скрипта (25 число каждого месяца) выполняется в ручном режиме по запросу в следующих случаях:</a:t>
            </a:r>
            <a:endParaRPr lang="ru-RU" kern="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§"/>
            </a:pPr>
            <a:r>
              <a:rPr lang="ru-RU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если дистрибьютор выгрузил документ с продажей на код </a:t>
            </a:r>
            <a:r>
              <a:rPr lang="en-US" kern="100" dirty="0" err="1">
                <a:latin typeface="Calibri" panose="020F0502020204030204" pitchFamily="34" charset="0"/>
                <a:cs typeface="Times New Roman" panose="02020603050405020304" pitchFamily="18" charset="0"/>
              </a:rPr>
              <a:t>SalesWorks</a:t>
            </a:r>
            <a:r>
              <a:rPr lang="ru-RU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 находящейся в статусе </a:t>
            </a:r>
            <a:r>
              <a:rPr lang="ru-RU" dirty="0"/>
              <a:t>«9-Неактивная» </a:t>
            </a:r>
            <a:r>
              <a:rPr lang="ru-RU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(до 25 числа)</a:t>
            </a:r>
            <a:r>
              <a:rPr lang="ru-RU" dirty="0"/>
              <a:t> и такой код </a:t>
            </a:r>
            <a:r>
              <a:rPr lang="en-US" kern="100" dirty="0" err="1">
                <a:latin typeface="Calibri" panose="020F0502020204030204" pitchFamily="34" charset="0"/>
                <a:cs typeface="Times New Roman" panose="02020603050405020304" pitchFamily="18" charset="0"/>
              </a:rPr>
              <a:t>SalesWorks</a:t>
            </a:r>
            <a:r>
              <a:rPr lang="ru-RU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 необходимо закрепить за маршрутом </a:t>
            </a:r>
            <a:r>
              <a:rPr lang="en-US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SR</a:t>
            </a:r>
          </a:p>
          <a:p>
            <a:pPr marL="285750" indent="-28575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§"/>
            </a:pPr>
            <a:r>
              <a:rPr lang="ru-RU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если </a:t>
            </a:r>
            <a:r>
              <a:rPr lang="en-US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SR</a:t>
            </a:r>
            <a:r>
              <a:rPr lang="ru-RU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в течении месяца (до 25 числа) договорился о заказе в торговую точку </a:t>
            </a:r>
            <a:r>
              <a:rPr lang="ru-RU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с кодом </a:t>
            </a:r>
            <a:r>
              <a:rPr lang="en-US" kern="100" dirty="0" err="1">
                <a:latin typeface="Calibri" panose="020F0502020204030204" pitchFamily="34" charset="0"/>
                <a:cs typeface="Times New Roman" panose="02020603050405020304" pitchFamily="18" charset="0"/>
              </a:rPr>
              <a:t>SalesWorks</a:t>
            </a:r>
            <a:r>
              <a:rPr lang="ru-RU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 в статусе </a:t>
            </a:r>
            <a:r>
              <a:rPr lang="ru-RU" dirty="0"/>
              <a:t>«9-Неактивная» и такой код </a:t>
            </a:r>
            <a:r>
              <a:rPr lang="en-US" kern="100" dirty="0" err="1">
                <a:latin typeface="Calibri" panose="020F0502020204030204" pitchFamily="34" charset="0"/>
                <a:cs typeface="Times New Roman" panose="02020603050405020304" pitchFamily="18" charset="0"/>
              </a:rPr>
              <a:t>SalesWorks</a:t>
            </a:r>
            <a:r>
              <a:rPr lang="ru-RU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 необходимо закрепить за маршрутом </a:t>
            </a:r>
            <a:r>
              <a:rPr lang="en-US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SR</a:t>
            </a:r>
            <a:r>
              <a:rPr lang="ru-RU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 для совершения заказа в системе </a:t>
            </a:r>
            <a:r>
              <a:rPr lang="en-US" kern="100" dirty="0" err="1">
                <a:latin typeface="Calibri" panose="020F0502020204030204" pitchFamily="34" charset="0"/>
                <a:cs typeface="Times New Roman" panose="02020603050405020304" pitchFamily="18" charset="0"/>
              </a:rPr>
              <a:t>SalesWorks</a:t>
            </a:r>
            <a:r>
              <a:rPr lang="ru-RU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ru-RU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Rectangle 4">
            <a:extLst>
              <a:ext uri="{FF2B5EF4-FFF2-40B4-BE49-F238E27FC236}">
                <a16:creationId xmlns:a16="http://schemas.microsoft.com/office/drawing/2014/main" id="{8F2A3471-4F66-3C3C-818E-19C227953D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E68F05E-B957-6399-769E-BD3F09E0A86F}"/>
              </a:ext>
            </a:extLst>
          </p:cNvPr>
          <p:cNvSpPr txBox="1"/>
          <p:nvPr/>
        </p:nvSpPr>
        <p:spPr>
          <a:xfrm>
            <a:off x="119283" y="3575201"/>
            <a:ext cx="11928024" cy="22926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fontAlgn="base">
              <a:lnSpc>
                <a:spcPct val="115000"/>
              </a:lnSpc>
              <a:spcAft>
                <a:spcPts val="800"/>
              </a:spcAft>
              <a:buSzPts val="1400"/>
            </a:pPr>
            <a:r>
              <a:rPr lang="ru-RU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Запрос на реанимирование</a:t>
            </a:r>
            <a:r>
              <a:rPr lang="ru-RU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кода </a:t>
            </a:r>
            <a:r>
              <a:rPr lang="en-US" kern="100" dirty="0" err="1">
                <a:latin typeface="Calibri" panose="020F0502020204030204" pitchFamily="34" charset="0"/>
                <a:cs typeface="Times New Roman" panose="02020603050405020304" pitchFamily="18" charset="0"/>
              </a:rPr>
              <a:t>SalesWorks</a:t>
            </a:r>
            <a:r>
              <a:rPr lang="ru-RU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 оформляет ответственный </a:t>
            </a:r>
            <a:r>
              <a:rPr lang="en-US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TSM</a:t>
            </a:r>
            <a:r>
              <a:rPr lang="ru-RU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lvl="0" fontAlgn="base">
              <a:lnSpc>
                <a:spcPct val="115000"/>
              </a:lnSpc>
              <a:spcAft>
                <a:spcPts val="800"/>
              </a:spcAft>
              <a:buSzPts val="1400"/>
            </a:pPr>
            <a:r>
              <a:rPr lang="ru-RU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В теме письма указать: «Реанимирование ТТ </a:t>
            </a:r>
            <a:r>
              <a:rPr lang="ru-RU" i="1" u="sng" kern="100" dirty="0">
                <a:solidFill>
                  <a:schemeClr val="bg1">
                    <a:lumMod val="65000"/>
                  </a:schemeClr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указать код </a:t>
            </a:r>
            <a:r>
              <a:rPr lang="en-US" i="1" u="sng" kern="100" dirty="0">
                <a:solidFill>
                  <a:schemeClr val="bg1">
                    <a:lumMod val="65000"/>
                  </a:schemeClr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SW</a:t>
            </a:r>
            <a:r>
              <a:rPr lang="ru-RU" i="1" u="sng" kern="100" dirty="0">
                <a:solidFill>
                  <a:schemeClr val="bg1">
                    <a:lumMod val="65000"/>
                  </a:schemeClr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 торговой точки</a:t>
            </a:r>
            <a:r>
              <a:rPr lang="ru-RU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»</a:t>
            </a:r>
          </a:p>
          <a:p>
            <a:pPr lvl="0" fontAlgn="base">
              <a:lnSpc>
                <a:spcPct val="115000"/>
              </a:lnSpc>
              <a:spcAft>
                <a:spcPts val="800"/>
              </a:spcAft>
              <a:buSzPts val="1400"/>
            </a:pPr>
            <a:r>
              <a:rPr lang="ru-RU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Письмо необходимо отправить на почтовый ящик </a:t>
            </a:r>
            <a:r>
              <a:rPr lang="en-US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salesworks</a:t>
            </a:r>
            <a:r>
              <a:rPr lang="ru-RU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en-US" kern="100" dirty="0">
                <a:latin typeface="Calibri" panose="020F0502020204030204" pitchFamily="34" charset="0"/>
                <a:cs typeface="Times New Roman" panose="02020603050405020304" pitchFamily="18" charset="0"/>
                <a:hlinkClick r:id="rId3"/>
              </a:rPr>
              <a:t>salesworks@progressfood.com</a:t>
            </a:r>
            <a:r>
              <a:rPr lang="ru-RU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lvl="0" fontAlgn="base">
              <a:lnSpc>
                <a:spcPct val="115000"/>
              </a:lnSpc>
              <a:spcAft>
                <a:spcPts val="800"/>
              </a:spcAft>
              <a:buSzPts val="1400"/>
            </a:pPr>
            <a:r>
              <a:rPr lang="ru-RU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в копию: </a:t>
            </a:r>
            <a:r>
              <a:rPr lang="en-US" kern="100" dirty="0">
                <a:latin typeface="Calibri" panose="020F0502020204030204" pitchFamily="34" charset="0"/>
                <a:cs typeface="Times New Roman" panose="02020603050405020304" pitchFamily="18" charset="0"/>
                <a:hlinkClick r:id="rId4"/>
              </a:rPr>
              <a:t>ESheremetev@progressfood.com</a:t>
            </a:r>
            <a:r>
              <a:rPr lang="ru-RU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nn-NO" kern="100" dirty="0">
                <a:latin typeface="Calibri" panose="020F0502020204030204" pitchFamily="34" charset="0"/>
                <a:cs typeface="Times New Roman" panose="02020603050405020304" pitchFamily="18" charset="0"/>
                <a:hlinkClick r:id="rId5"/>
              </a:rPr>
              <a:t>ASlabouz@progressfood.com</a:t>
            </a:r>
            <a:r>
              <a:rPr lang="ru-RU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kern="100" dirty="0">
                <a:latin typeface="Calibri" panose="020F0502020204030204" pitchFamily="34" charset="0"/>
                <a:cs typeface="Times New Roman" panose="02020603050405020304" pitchFamily="18" charset="0"/>
                <a:hlinkClick r:id="rId6"/>
              </a:rPr>
              <a:t>Svilim@progressfood.com</a:t>
            </a:r>
            <a:r>
              <a:rPr lang="ru-RU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nn-NO" kern="100" dirty="0">
                <a:latin typeface="Calibri" panose="020F0502020204030204" pitchFamily="34" charset="0"/>
                <a:cs typeface="Times New Roman" panose="02020603050405020304" pitchFamily="18" charset="0"/>
                <a:hlinkClick r:id="rId7"/>
              </a:rPr>
              <a:t>Karakotovaatarasova@progressfood.com</a:t>
            </a:r>
            <a:r>
              <a:rPr lang="ru-RU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,</a:t>
            </a:r>
            <a:r>
              <a:rPr lang="en-US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kern="100" dirty="0">
                <a:latin typeface="Calibri" panose="020F0502020204030204" pitchFamily="34" charset="0"/>
                <a:cs typeface="Times New Roman" panose="02020603050405020304" pitchFamily="18" charset="0"/>
                <a:hlinkClick r:id="rId8"/>
              </a:rPr>
              <a:t>Oaleksandrova@progressfood.com</a:t>
            </a:r>
            <a:r>
              <a:rPr lang="ru-RU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,  а так же </a:t>
            </a:r>
            <a:r>
              <a:rPr lang="en-US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RSM</a:t>
            </a:r>
            <a:r>
              <a:rPr lang="ru-RU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 дивизиона. В письме должно быть одобрение от </a:t>
            </a:r>
            <a:r>
              <a:rPr lang="en-US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RSOM (</a:t>
            </a:r>
            <a:r>
              <a:rPr lang="ru-RU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либо вложением, либо продолжением переписки).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03D026A-13BB-6A5B-60F3-8736D4F972F3}"/>
              </a:ext>
            </a:extLst>
          </p:cNvPr>
          <p:cNvSpPr txBox="1"/>
          <p:nvPr/>
        </p:nvSpPr>
        <p:spPr>
          <a:xfrm>
            <a:off x="119282" y="5809669"/>
            <a:ext cx="1192802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b="1" dirty="0">
                <a:solidFill>
                  <a:srgbClr val="FF0000"/>
                </a:solidFill>
              </a:rPr>
              <a:t>ВАЖНО!!! </a:t>
            </a:r>
            <a:r>
              <a:rPr lang="ru-RU" sz="1600" b="1" dirty="0"/>
              <a:t>Подобные торговые точки должны быть поставлены на визит маршрута </a:t>
            </a:r>
            <a:r>
              <a:rPr lang="en-US" sz="1600" b="1" dirty="0"/>
              <a:t>SR </a:t>
            </a:r>
            <a:r>
              <a:rPr lang="ru-RU" sz="1600" b="1" dirty="0"/>
              <a:t>(</a:t>
            </a:r>
            <a:r>
              <a:rPr lang="ru-RU" sz="1600" b="1" u="sng" dirty="0"/>
              <a:t>не звонок и не суббота</a:t>
            </a:r>
            <a:r>
              <a:rPr lang="ru-RU" sz="1600" b="1" dirty="0"/>
              <a:t>) в кратчайшие сроки.</a:t>
            </a:r>
          </a:p>
          <a:p>
            <a:r>
              <a:rPr lang="ru-RU" sz="1600" b="1" dirty="0"/>
              <a:t>После привязки на маршрут торговая точка не должна быть отвязана в течение трех месяцев, в случае нарушения данного пункта запросы на реанимацию торговых точек в дальнейшем от </a:t>
            </a:r>
            <a:r>
              <a:rPr lang="en-US" sz="1600" b="1" dirty="0"/>
              <a:t>TSM</a:t>
            </a:r>
            <a:r>
              <a:rPr lang="ru-RU" sz="1600" b="1" dirty="0"/>
              <a:t> приниматься не будут.</a:t>
            </a:r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val="22054734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E490F14-8EAE-9850-32A4-790E0231333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рямоугольник 12">
            <a:extLst>
              <a:ext uri="{FF2B5EF4-FFF2-40B4-BE49-F238E27FC236}">
                <a16:creationId xmlns:a16="http://schemas.microsoft.com/office/drawing/2014/main" id="{FC773315-9EA3-8CE2-D632-406EC08CA687}"/>
              </a:ext>
            </a:extLst>
          </p:cNvPr>
          <p:cNvSpPr/>
          <p:nvPr/>
        </p:nvSpPr>
        <p:spPr>
          <a:xfrm>
            <a:off x="-1809" y="-27206"/>
            <a:ext cx="12192000" cy="154674"/>
          </a:xfrm>
          <a:prstGeom prst="rect">
            <a:avLst/>
          </a:prstGeom>
          <a:solidFill>
            <a:srgbClr val="63C4E4"/>
          </a:solidFill>
          <a:ln>
            <a:solidFill>
              <a:srgbClr val="71B8B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pic>
        <p:nvPicPr>
          <p:cNvPr id="14" name="Рисунок 13">
            <a:extLst>
              <a:ext uri="{FF2B5EF4-FFF2-40B4-BE49-F238E27FC236}">
                <a16:creationId xmlns:a16="http://schemas.microsoft.com/office/drawing/2014/main" id="{519F3283-0840-CBA3-9AD4-155186CEE4D5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86030" y="204914"/>
            <a:ext cx="932494" cy="216510"/>
          </a:xfrm>
          <a:prstGeom prst="rect">
            <a:avLst/>
          </a:prstGeom>
        </p:spPr>
      </p:pic>
      <p:sp>
        <p:nvSpPr>
          <p:cNvPr id="18" name="Прямоугольник 17">
            <a:extLst>
              <a:ext uri="{FF2B5EF4-FFF2-40B4-BE49-F238E27FC236}">
                <a16:creationId xmlns:a16="http://schemas.microsoft.com/office/drawing/2014/main" id="{5B52E4C6-D96F-4B64-3E79-54FE4C98DD84}"/>
              </a:ext>
            </a:extLst>
          </p:cNvPr>
          <p:cNvSpPr/>
          <p:nvPr/>
        </p:nvSpPr>
        <p:spPr>
          <a:xfrm>
            <a:off x="-12705" y="6697412"/>
            <a:ext cx="12192000" cy="154674"/>
          </a:xfrm>
          <a:prstGeom prst="rect">
            <a:avLst/>
          </a:prstGeom>
          <a:solidFill>
            <a:srgbClr val="63C4E4"/>
          </a:solidFill>
          <a:ln>
            <a:solidFill>
              <a:srgbClr val="71B8B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2" name="Прямоугольник 21">
            <a:extLst>
              <a:ext uri="{FF2B5EF4-FFF2-40B4-BE49-F238E27FC236}">
                <a16:creationId xmlns:a16="http://schemas.microsoft.com/office/drawing/2014/main" id="{82B543EC-F190-1D7B-852A-8D1FB744CD05}"/>
              </a:ext>
            </a:extLst>
          </p:cNvPr>
          <p:cNvSpPr/>
          <p:nvPr/>
        </p:nvSpPr>
        <p:spPr>
          <a:xfrm>
            <a:off x="119283" y="498870"/>
            <a:ext cx="11928024" cy="461665"/>
          </a:xfrm>
          <a:prstGeom prst="rect">
            <a:avLst/>
          </a:prstGeom>
          <a:ln w="28575"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anchor="ctr">
            <a:spAutoFit/>
          </a:bodyPr>
          <a:lstStyle/>
          <a:p>
            <a:r>
              <a:rPr lang="ru-RU" sz="2400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РЕАНИМИРОВАНИЕ ТТ В </a:t>
            </a:r>
            <a:r>
              <a:rPr lang="en-US" sz="2400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SALESWORKS</a:t>
            </a:r>
            <a:endParaRPr lang="ru-RU" sz="2400" dirty="0"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anose="020B0A04020102020204" pitchFamily="34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692CC46B-0BF0-5CC3-409D-358D3715524D}"/>
              </a:ext>
            </a:extLst>
          </p:cNvPr>
          <p:cNvSpPr txBox="1"/>
          <p:nvPr/>
        </p:nvSpPr>
        <p:spPr>
          <a:xfrm>
            <a:off x="119283" y="1216286"/>
            <a:ext cx="11928024" cy="375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Пример запроса:</a:t>
            </a:r>
            <a:endParaRPr lang="ru-RU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Rectangle 4">
            <a:extLst>
              <a:ext uri="{FF2B5EF4-FFF2-40B4-BE49-F238E27FC236}">
                <a16:creationId xmlns:a16="http://schemas.microsoft.com/office/drawing/2014/main" id="{09D94469-AB77-D934-60DC-34DF5477E59D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4" name="Рисунок 3" descr="Изображение выглядит как текст, число, Шрифт, программное обеспечение&#10;&#10;Содержимое, созданное искусственным интеллектом, может быть неверным.">
            <a:extLst>
              <a:ext uri="{FF2B5EF4-FFF2-40B4-BE49-F238E27FC236}">
                <a16:creationId xmlns:a16="http://schemas.microsoft.com/office/drawing/2014/main" id="{DF16CD0E-0672-E667-2192-68D8574F775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9283" y="1667508"/>
            <a:ext cx="11928024" cy="4862602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0560626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F039977-2F2D-93BA-4410-81FC0D426E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рямоугольник 12">
            <a:extLst>
              <a:ext uri="{FF2B5EF4-FFF2-40B4-BE49-F238E27FC236}">
                <a16:creationId xmlns:a16="http://schemas.microsoft.com/office/drawing/2014/main" id="{25431FC8-7EB1-BF27-166B-44CCA889FA80}"/>
              </a:ext>
            </a:extLst>
          </p:cNvPr>
          <p:cNvSpPr/>
          <p:nvPr/>
        </p:nvSpPr>
        <p:spPr>
          <a:xfrm>
            <a:off x="-1809" y="-27206"/>
            <a:ext cx="12192000" cy="154674"/>
          </a:xfrm>
          <a:prstGeom prst="rect">
            <a:avLst/>
          </a:prstGeom>
          <a:solidFill>
            <a:srgbClr val="63C4E4"/>
          </a:solidFill>
          <a:ln>
            <a:solidFill>
              <a:srgbClr val="71B8B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pic>
        <p:nvPicPr>
          <p:cNvPr id="14" name="Рисунок 13">
            <a:extLst>
              <a:ext uri="{FF2B5EF4-FFF2-40B4-BE49-F238E27FC236}">
                <a16:creationId xmlns:a16="http://schemas.microsoft.com/office/drawing/2014/main" id="{8DC86E41-F614-9CDA-24D4-C8CC2D4F624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86030" y="204914"/>
            <a:ext cx="932494" cy="216510"/>
          </a:xfrm>
          <a:prstGeom prst="rect">
            <a:avLst/>
          </a:prstGeom>
        </p:spPr>
      </p:pic>
      <p:sp>
        <p:nvSpPr>
          <p:cNvPr id="18" name="Прямоугольник 17">
            <a:extLst>
              <a:ext uri="{FF2B5EF4-FFF2-40B4-BE49-F238E27FC236}">
                <a16:creationId xmlns:a16="http://schemas.microsoft.com/office/drawing/2014/main" id="{E5474F32-9473-32C2-6EAA-A6DAE0A100AE}"/>
              </a:ext>
            </a:extLst>
          </p:cNvPr>
          <p:cNvSpPr/>
          <p:nvPr/>
        </p:nvSpPr>
        <p:spPr>
          <a:xfrm>
            <a:off x="-12705" y="6697412"/>
            <a:ext cx="12192000" cy="154674"/>
          </a:xfrm>
          <a:prstGeom prst="rect">
            <a:avLst/>
          </a:prstGeom>
          <a:solidFill>
            <a:srgbClr val="63C4E4"/>
          </a:solidFill>
          <a:ln>
            <a:solidFill>
              <a:srgbClr val="71B8B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2" name="Прямоугольник 21">
            <a:extLst>
              <a:ext uri="{FF2B5EF4-FFF2-40B4-BE49-F238E27FC236}">
                <a16:creationId xmlns:a16="http://schemas.microsoft.com/office/drawing/2014/main" id="{5EAEB2A8-FFBF-BE71-C8B8-B795DE7FEB1C}"/>
              </a:ext>
            </a:extLst>
          </p:cNvPr>
          <p:cNvSpPr/>
          <p:nvPr/>
        </p:nvSpPr>
        <p:spPr>
          <a:xfrm>
            <a:off x="119283" y="498870"/>
            <a:ext cx="11928024" cy="461665"/>
          </a:xfrm>
          <a:prstGeom prst="rect">
            <a:avLst/>
          </a:prstGeom>
          <a:ln w="28575"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anchor="ctr">
            <a:spAutoFit/>
          </a:bodyPr>
          <a:lstStyle/>
          <a:p>
            <a:r>
              <a:rPr lang="ru-RU" sz="2400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ПОИСК ДЕАКТИВИРОВАННЫХ ТТ В </a:t>
            </a:r>
            <a:r>
              <a:rPr lang="en-US" sz="2400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SALESWORKS</a:t>
            </a:r>
            <a:endParaRPr lang="ru-RU" sz="2400" dirty="0"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anose="020B0A04020102020204" pitchFamily="34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41C71E4-409C-2BFA-DE72-3731E5DF482B}"/>
              </a:ext>
            </a:extLst>
          </p:cNvPr>
          <p:cNvSpPr txBox="1"/>
          <p:nvPr/>
        </p:nvSpPr>
        <p:spPr>
          <a:xfrm>
            <a:off x="119283" y="1123069"/>
            <a:ext cx="11928024" cy="6719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Для поиска ТТ в </a:t>
            </a:r>
            <a:r>
              <a:rPr lang="en-US" kern="1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SalesWorks</a:t>
            </a:r>
            <a:r>
              <a:rPr lang="ru-RU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необходимо зайти в раздел «Торговые точки», далее перейти в справочник «Торговые точки». </a:t>
            </a:r>
            <a:r>
              <a:rPr lang="en-US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ru-RU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Rectangle 4">
            <a:extLst>
              <a:ext uri="{FF2B5EF4-FFF2-40B4-BE49-F238E27FC236}">
                <a16:creationId xmlns:a16="http://schemas.microsoft.com/office/drawing/2014/main" id="{E3C2707A-6DF5-B0C2-771B-58CB7EC96310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pSp>
        <p:nvGrpSpPr>
          <p:cNvPr id="19" name="Группа 18">
            <a:extLst>
              <a:ext uri="{FF2B5EF4-FFF2-40B4-BE49-F238E27FC236}">
                <a16:creationId xmlns:a16="http://schemas.microsoft.com/office/drawing/2014/main" id="{4B39B0A0-0CF0-D77D-20BE-76D2C0AEE156}"/>
              </a:ext>
            </a:extLst>
          </p:cNvPr>
          <p:cNvGrpSpPr/>
          <p:nvPr/>
        </p:nvGrpSpPr>
        <p:grpSpPr>
          <a:xfrm>
            <a:off x="99001" y="2244436"/>
            <a:ext cx="11928024" cy="3308505"/>
            <a:chOff x="144693" y="1666892"/>
            <a:chExt cx="11928024" cy="3027068"/>
          </a:xfrm>
        </p:grpSpPr>
        <p:grpSp>
          <p:nvGrpSpPr>
            <p:cNvPr id="10" name="Группа 9">
              <a:extLst>
                <a:ext uri="{FF2B5EF4-FFF2-40B4-BE49-F238E27FC236}">
                  <a16:creationId xmlns:a16="http://schemas.microsoft.com/office/drawing/2014/main" id="{FB826468-DF04-0364-3643-A03E15955E21}"/>
                </a:ext>
              </a:extLst>
            </p:cNvPr>
            <p:cNvGrpSpPr/>
            <p:nvPr/>
          </p:nvGrpSpPr>
          <p:grpSpPr>
            <a:xfrm>
              <a:off x="144693" y="1666892"/>
              <a:ext cx="11928024" cy="3027068"/>
              <a:chOff x="144693" y="1666892"/>
              <a:chExt cx="11928024" cy="3027068"/>
            </a:xfrm>
          </p:grpSpPr>
          <p:pic>
            <p:nvPicPr>
              <p:cNvPr id="6" name="Рисунок 5" descr="Изображение выглядит как текст, снимок экрана, Шрифт, линия&#10;&#10;Содержимое, созданное искусственным интеллектом, может быть неверным.">
                <a:extLst>
                  <a:ext uri="{FF2B5EF4-FFF2-40B4-BE49-F238E27FC236}">
                    <a16:creationId xmlns:a16="http://schemas.microsoft.com/office/drawing/2014/main" id="{E023FD42-9CBE-4C15-BEE1-2CA7D429CE11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44693" y="1666892"/>
                <a:ext cx="11928024" cy="3027068"/>
              </a:xfrm>
              <a:prstGeom prst="rect">
                <a:avLst/>
              </a:prstGeom>
              <a:ln>
                <a:noFill/>
              </a:ln>
              <a:effectLst>
                <a:outerShdw blurRad="190500" algn="tl" rotWithShape="0">
                  <a:srgbClr val="000000">
                    <a:alpha val="70000"/>
                  </a:srgbClr>
                </a:outerShdw>
              </a:effectLst>
            </p:spPr>
          </p:pic>
          <p:pic>
            <p:nvPicPr>
              <p:cNvPr id="8" name="Рисунок 7" descr="Направленный вправо указательный палец, тыльная сторона руки">
                <a:extLst>
                  <a:ext uri="{FF2B5EF4-FFF2-40B4-BE49-F238E27FC236}">
                    <a16:creationId xmlns:a16="http://schemas.microsoft.com/office/drawing/2014/main" id="{4C6F079E-618A-127E-911B-760A2F06C0BA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4"/>
                  </a:ext>
                </a:extLst>
              </a:blip>
              <a:stretch>
                <a:fillRect/>
              </a:stretch>
            </p:blipFill>
            <p:spPr>
              <a:xfrm rot="16379658">
                <a:off x="871742" y="3452097"/>
                <a:ext cx="301881" cy="377169"/>
              </a:xfrm>
              <a:prstGeom prst="rect">
                <a:avLst/>
              </a:prstGeom>
            </p:spPr>
          </p:pic>
        </p:grpSp>
        <p:sp>
          <p:nvSpPr>
            <p:cNvPr id="15" name="Прямоугольник 14">
              <a:extLst>
                <a:ext uri="{FF2B5EF4-FFF2-40B4-BE49-F238E27FC236}">
                  <a16:creationId xmlns:a16="http://schemas.microsoft.com/office/drawing/2014/main" id="{DEE01DF4-FF80-F591-78E6-429B767EAD67}"/>
                </a:ext>
              </a:extLst>
            </p:cNvPr>
            <p:cNvSpPr/>
            <p:nvPr/>
          </p:nvSpPr>
          <p:spPr>
            <a:xfrm>
              <a:off x="181637" y="3011055"/>
              <a:ext cx="1684107" cy="321171"/>
            </a:xfrm>
            <a:prstGeom prst="rect">
              <a:avLst/>
            </a:prstGeom>
            <a:noFill/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21" name="TextBox 20">
            <a:extLst>
              <a:ext uri="{FF2B5EF4-FFF2-40B4-BE49-F238E27FC236}">
                <a16:creationId xmlns:a16="http://schemas.microsoft.com/office/drawing/2014/main" id="{DD5E7F4C-7CA4-DD91-8680-E5B71C6EFD5F}"/>
              </a:ext>
            </a:extLst>
          </p:cNvPr>
          <p:cNvSpPr txBox="1"/>
          <p:nvPr/>
        </p:nvSpPr>
        <p:spPr>
          <a:xfrm>
            <a:off x="119283" y="5822343"/>
            <a:ext cx="11928024" cy="6719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Найти торговую точку можно при помощи кода </a:t>
            </a:r>
            <a:r>
              <a:rPr lang="en-US" kern="1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SalesWorks</a:t>
            </a:r>
            <a:r>
              <a:rPr lang="ru-RU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(как в данном случае), адреса либо названия, введя информацию в поле для поиска.   </a:t>
            </a:r>
            <a:endParaRPr lang="ru-RU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667417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Metadata/LabelInfo.xml><?xml version="1.0" encoding="utf-8"?>
<clbl:labelList xmlns:clbl="http://schemas.microsoft.com/office/2020/mipLabelMetadata">
  <clbl:label id="{3bcc5e1e-434e-4aed-a491-b9d60af77c71}" enabled="1" method="Standard" siteId="{c69a168e-3c0a-40bf-a000-b0913f816604}" contentBits="0" removed="0"/>
  <clbl:label id="{79d4d4ed-3e8d-4f79-bd5a-099a71af37f0}" enabled="1" method="Standard" siteId="{d08da727-a79d-40e7-9b2c-f7729532dfc9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10975</TotalTime>
  <Words>476</Words>
  <Application>Microsoft Office PowerPoint</Application>
  <PresentationFormat>Широкоэкранный</PresentationFormat>
  <Paragraphs>26</Paragraphs>
  <Slides>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11" baseType="lpstr">
      <vt:lpstr>Arial</vt:lpstr>
      <vt:lpstr>Arial Black</vt:lpstr>
      <vt:lpstr>Calibri</vt:lpstr>
      <vt:lpstr>Calibri Light</vt:lpstr>
      <vt:lpstr>Wingdings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Тройка</dc:title>
  <dc:creator>User User</dc:creator>
  <cp:lastModifiedBy>Slabouz Andrei</cp:lastModifiedBy>
  <cp:revision>275</cp:revision>
  <dcterms:created xsi:type="dcterms:W3CDTF">2019-10-29T11:22:55Z</dcterms:created>
  <dcterms:modified xsi:type="dcterms:W3CDTF">2026-06-29T11:01:59Z</dcterms:modified>
</cp:coreProperties>
</file>